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23" r:id="rId32"/>
    <p:sldId id="324" r:id="rId33"/>
    <p:sldId id="309" r:id="rId34"/>
    <p:sldId id="310" r:id="rId35"/>
    <p:sldId id="311" r:id="rId36"/>
    <p:sldId id="312" r:id="rId37"/>
    <p:sldId id="313" r:id="rId38"/>
    <p:sldId id="314" r:id="rId39"/>
    <p:sldId id="325" r:id="rId40"/>
    <p:sldId id="326" r:id="rId41"/>
    <p:sldId id="315" r:id="rId42"/>
    <p:sldId id="316" r:id="rId43"/>
    <p:sldId id="317" r:id="rId44"/>
    <p:sldId id="319" r:id="rId45"/>
    <p:sldId id="320" r:id="rId46"/>
    <p:sldId id="321" r:id="rId47"/>
    <p:sldId id="322" r:id="rId48"/>
    <p:sldId id="327" r:id="rId49"/>
    <p:sldId id="328" r:id="rId50"/>
    <p:sldId id="330" r:id="rId51"/>
    <p:sldId id="332" r:id="rId52"/>
    <p:sldId id="331" r:id="rId53"/>
    <p:sldId id="273" r:id="rId54"/>
    <p:sldId id="333" r:id="rId55"/>
    <p:sldId id="259" r:id="rId56"/>
  </p:sldIdLst>
  <p:sldSz cx="9144000" cy="5143500" type="screen16x9"/>
  <p:notesSz cx="6858000" cy="9144000"/>
  <p:embeddedFontLst>
    <p:embeddedFont>
      <p:font typeface="Constantia" panose="02030602050306030303" pitchFamily="18" charset="0"/>
      <p:regular r:id="rId58"/>
      <p:bold r:id="rId59"/>
      <p:italic r:id="rId60"/>
      <p:boldItalic r:id="rId61"/>
    </p:embeddedFont>
    <p:embeddedFont>
      <p:font typeface="Noto Sans Symbols"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0645" autoAdjust="0"/>
  </p:normalViewPr>
  <p:slideViewPr>
    <p:cSldViewPr snapToGrid="0">
      <p:cViewPr varScale="1">
        <p:scale>
          <a:sx n="113" d="100"/>
          <a:sy n="113" d="100"/>
        </p:scale>
        <p:origin x="715" y="2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55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5434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610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033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9851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3.12.3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sz="11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A5E182-15DC-EA3C-BC95-BBF85F516E48}"/>
              </a:ext>
            </a:extLst>
          </p:cNvPr>
          <p:cNvPicPr>
            <a:picLocks noChangeAspect="1"/>
          </p:cNvPicPr>
          <p:nvPr/>
        </p:nvPicPr>
        <p:blipFill>
          <a:blip r:embed="rId3"/>
          <a:stretch>
            <a:fillRect/>
          </a:stretch>
        </p:blipFill>
        <p:spPr>
          <a:xfrm>
            <a:off x="685800" y="1617597"/>
            <a:ext cx="2879135" cy="2342926"/>
          </a:xfrm>
          <a:prstGeom prst="rect">
            <a:avLst/>
          </a:prstGeom>
        </p:spPr>
      </p:pic>
      <p:sp>
        <p:nvSpPr>
          <p:cNvPr id="2" name="TextBox 1">
            <a:extLst>
              <a:ext uri="{FF2B5EF4-FFF2-40B4-BE49-F238E27FC236}">
                <a16:creationId xmlns:a16="http://schemas.microsoft.com/office/drawing/2014/main" id="{D2DF6F71-F1F1-9F99-59E9-8FF87EB06777}"/>
              </a:ext>
            </a:extLst>
          </p:cNvPr>
          <p:cNvSpPr txBox="1"/>
          <p:nvPr/>
        </p:nvSpPr>
        <p:spPr>
          <a:xfrm>
            <a:off x="1709941" y="397287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32408-CE53-1AAF-A221-A6A033BAC119}"/>
              </a:ext>
            </a:extLst>
          </p:cNvPr>
          <p:cNvPicPr>
            <a:picLocks noChangeAspect="1"/>
          </p:cNvPicPr>
          <p:nvPr/>
        </p:nvPicPr>
        <p:blipFill>
          <a:blip r:embed="rId2"/>
          <a:stretch>
            <a:fillRect/>
          </a:stretch>
        </p:blipFill>
        <p:spPr>
          <a:xfrm>
            <a:off x="615104" y="738770"/>
            <a:ext cx="2544426" cy="3314699"/>
          </a:xfrm>
          <a:prstGeom prst="rect">
            <a:avLst/>
          </a:prstGeom>
        </p:spPr>
      </p:pic>
      <p:sp>
        <p:nvSpPr>
          <p:cNvPr id="5" name="TextBox 4">
            <a:extLst>
              <a:ext uri="{FF2B5EF4-FFF2-40B4-BE49-F238E27FC236}">
                <a16:creationId xmlns:a16="http://schemas.microsoft.com/office/drawing/2014/main" id="{0B097769-08B5-8A87-3010-9B196A21C668}"/>
              </a:ext>
            </a:extLst>
          </p:cNvPr>
          <p:cNvSpPr txBox="1"/>
          <p:nvPr/>
        </p:nvSpPr>
        <p:spPr>
          <a:xfrm>
            <a:off x="4241005" y="1236328"/>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7394600-EDD5-FF50-4ED0-495048CFBB3F}"/>
              </a:ext>
            </a:extLst>
          </p:cNvPr>
          <p:cNvSpPr txBox="1"/>
          <p:nvPr/>
        </p:nvSpPr>
        <p:spPr>
          <a:xfrm>
            <a:off x="1471891" y="4053469"/>
            <a:ext cx="830851" cy="307777"/>
          </a:xfrm>
          <a:prstGeom prst="rect">
            <a:avLst/>
          </a:prstGeom>
          <a:noFill/>
        </p:spPr>
        <p:txBody>
          <a:bodyPr wrap="square">
            <a:spAutoFit/>
          </a:bodyPr>
          <a:lstStyle/>
          <a:p>
            <a:r>
              <a:rPr lang="en-US" b="1">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CEE4F4-E326-492A-BFE9-AEE53DED0FB9}"/>
              </a:ext>
            </a:extLst>
          </p:cNvPr>
          <p:cNvPicPr>
            <a:picLocks noChangeAspect="1"/>
          </p:cNvPicPr>
          <p:nvPr/>
        </p:nvPicPr>
        <p:blipFill>
          <a:blip r:embed="rId2"/>
          <a:stretch>
            <a:fillRect/>
          </a:stretch>
        </p:blipFill>
        <p:spPr>
          <a:xfrm>
            <a:off x="92009" y="838558"/>
            <a:ext cx="4479991"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09E049BE-68A6-097D-F30F-A4D33D4F4670}"/>
              </a:ext>
            </a:extLst>
          </p:cNvPr>
          <p:cNvSpPr txBox="1"/>
          <p:nvPr/>
        </p:nvSpPr>
        <p:spPr>
          <a:xfrm>
            <a:off x="1916578" y="3942185"/>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106033" y="823152"/>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098189" y="823152"/>
            <a:ext cx="3939778" cy="156292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a:p>
            <a:r>
              <a:rPr lang="en-IN" sz="1400" dirty="0">
                <a:effectLst/>
                <a:latin typeface="Times New Roman" panose="02020603050405020304" pitchFamily="18" charset="0"/>
                <a:ea typeface="Calibri" panose="020F0502020204030204" pitchFamily="34" charset="0"/>
              </a:rPr>
              <a:t>Clicking the Add login button, opens a new window</a:t>
            </a:r>
            <a:endParaRPr lang="en-IN" dirty="0"/>
          </a:p>
        </p:txBody>
      </p:sp>
      <p:sp>
        <p:nvSpPr>
          <p:cNvPr id="3" name="TextBox 2">
            <a:extLst>
              <a:ext uri="{FF2B5EF4-FFF2-40B4-BE49-F238E27FC236}">
                <a16:creationId xmlns:a16="http://schemas.microsoft.com/office/drawing/2014/main" id="{61D72E32-7356-6061-D8BA-2ABABD30B6AD}"/>
              </a:ext>
            </a:extLst>
          </p:cNvPr>
          <p:cNvSpPr txBox="1"/>
          <p:nvPr/>
        </p:nvSpPr>
        <p:spPr>
          <a:xfrm>
            <a:off x="2052807" y="408542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79786" y="769466"/>
            <a:ext cx="4932950" cy="3457874"/>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5166886" y="818704"/>
            <a:ext cx="371832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C7FEC7-B23C-8F0A-0899-00469C9B535B}"/>
              </a:ext>
            </a:extLst>
          </p:cNvPr>
          <p:cNvSpPr txBox="1"/>
          <p:nvPr/>
        </p:nvSpPr>
        <p:spPr>
          <a:xfrm>
            <a:off x="2130835" y="416279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F353DC2-177C-B15C-9AEF-7D1E9ECB9D56}"/>
              </a:ext>
            </a:extLst>
          </p:cNvPr>
          <p:cNvPicPr>
            <a:picLocks noChangeAspect="1"/>
          </p:cNvPicPr>
          <p:nvPr/>
        </p:nvPicPr>
        <p:blipFill>
          <a:blip r:embed="rId2"/>
          <a:stretch>
            <a:fillRect/>
          </a:stretch>
        </p:blipFill>
        <p:spPr>
          <a:xfrm>
            <a:off x="202604" y="725513"/>
            <a:ext cx="4369396" cy="3537729"/>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001618" y="802885"/>
            <a:ext cx="3939778" cy="1600438"/>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
        <p:nvSpPr>
          <p:cNvPr id="3" name="TextBox 2">
            <a:extLst>
              <a:ext uri="{FF2B5EF4-FFF2-40B4-BE49-F238E27FC236}">
                <a16:creationId xmlns:a16="http://schemas.microsoft.com/office/drawing/2014/main" id="{73F2670D-C801-79AD-D0A9-046CDC459691}"/>
              </a:ext>
            </a:extLst>
          </p:cNvPr>
          <p:cNvSpPr txBox="1"/>
          <p:nvPr/>
        </p:nvSpPr>
        <p:spPr>
          <a:xfrm>
            <a:off x="1971876" y="419092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79357" y="868494"/>
            <a:ext cx="4141952" cy="290340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47009" y="868494"/>
            <a:ext cx="4496991" cy="1384995"/>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
        <p:nvSpPr>
          <p:cNvPr id="3" name="TextBox 2">
            <a:extLst>
              <a:ext uri="{FF2B5EF4-FFF2-40B4-BE49-F238E27FC236}">
                <a16:creationId xmlns:a16="http://schemas.microsoft.com/office/drawing/2014/main" id="{F7C69CE6-2BC9-12FF-9F51-61B630D4B906}"/>
              </a:ext>
            </a:extLst>
          </p:cNvPr>
          <p:cNvSpPr txBox="1"/>
          <p:nvPr/>
        </p:nvSpPr>
        <p:spPr>
          <a:xfrm>
            <a:off x="1734907" y="3771899"/>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110896" y="839224"/>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3A2D5E3-E40A-0642-ED46-3EE829FF01FC}"/>
              </a:ext>
            </a:extLst>
          </p:cNvPr>
          <p:cNvSpPr txBox="1"/>
          <p:nvPr/>
        </p:nvSpPr>
        <p:spPr>
          <a:xfrm>
            <a:off x="2011530" y="4086225"/>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16B6F88-3597-F9ED-6D1C-AA29AD1B9A1E}"/>
              </a:ext>
            </a:extLst>
          </p:cNvPr>
          <p:cNvSpPr txBox="1"/>
          <p:nvPr/>
        </p:nvSpPr>
        <p:spPr>
          <a:xfrm>
            <a:off x="1977174" y="3930491"/>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908FD9-0F4B-7C87-4509-5759FF51CD05}"/>
              </a:ext>
            </a:extLst>
          </p:cNvPr>
          <p:cNvSpPr txBox="1"/>
          <p:nvPr/>
        </p:nvSpPr>
        <p:spPr>
          <a:xfrm>
            <a:off x="2054117" y="4017644"/>
            <a:ext cx="93953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130577" y="828425"/>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
        <p:nvSpPr>
          <p:cNvPr id="3" name="TextBox 2">
            <a:extLst>
              <a:ext uri="{FF2B5EF4-FFF2-40B4-BE49-F238E27FC236}">
                <a16:creationId xmlns:a16="http://schemas.microsoft.com/office/drawing/2014/main" id="{51D3CB48-A6F9-21A7-CB87-DEF31195D39A}"/>
              </a:ext>
            </a:extLst>
          </p:cNvPr>
          <p:cNvSpPr txBox="1"/>
          <p:nvPr/>
        </p:nvSpPr>
        <p:spPr>
          <a:xfrm>
            <a:off x="2038472" y="4161186"/>
            <a:ext cx="985920"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135025"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
        <p:nvSpPr>
          <p:cNvPr id="3" name="TextBox 2">
            <a:extLst>
              <a:ext uri="{FF2B5EF4-FFF2-40B4-BE49-F238E27FC236}">
                <a16:creationId xmlns:a16="http://schemas.microsoft.com/office/drawing/2014/main" id="{FE916B7C-725B-1D56-44A9-AAA419E97504}"/>
              </a:ext>
            </a:extLst>
          </p:cNvPr>
          <p:cNvSpPr txBox="1"/>
          <p:nvPr/>
        </p:nvSpPr>
        <p:spPr>
          <a:xfrm>
            <a:off x="2018757" y="41305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11831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3" name="TextBox 2">
            <a:extLst>
              <a:ext uri="{FF2B5EF4-FFF2-40B4-BE49-F238E27FC236}">
                <a16:creationId xmlns:a16="http://schemas.microsoft.com/office/drawing/2014/main" id="{03558229-0DB3-5A34-859D-3EBD2EB2CC31}"/>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System With the advent of technology The HRMS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
        <p:nvSpPr>
          <p:cNvPr id="2" name="TextBox 1">
            <a:extLst>
              <a:ext uri="{FF2B5EF4-FFF2-40B4-BE49-F238E27FC236}">
                <a16:creationId xmlns:a16="http://schemas.microsoft.com/office/drawing/2014/main" id="{629DCC19-8037-27B0-F0D4-1F40D49B8D93}"/>
              </a:ext>
            </a:extLst>
          </p:cNvPr>
          <p:cNvSpPr txBox="1"/>
          <p:nvPr/>
        </p:nvSpPr>
        <p:spPr>
          <a:xfrm>
            <a:off x="1807215" y="38357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F781D18-F5D1-0C55-62AD-76AB68CE7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15" y="834795"/>
            <a:ext cx="4350568" cy="3295344"/>
          </a:xfrm>
          <a:prstGeom prst="rect">
            <a:avLst/>
          </a:prstGeom>
          <a:noFill/>
          <a:ln>
            <a:noFill/>
          </a:ln>
        </p:spPr>
      </p:pic>
      <p:sp>
        <p:nvSpPr>
          <p:cNvPr id="3" name="TextBox 2">
            <a:extLst>
              <a:ext uri="{FF2B5EF4-FFF2-40B4-BE49-F238E27FC236}">
                <a16:creationId xmlns:a16="http://schemas.microsoft.com/office/drawing/2014/main" id="{8638159E-DB3A-63E3-BDD5-19B2B8943248}"/>
              </a:ext>
            </a:extLst>
          </p:cNvPr>
          <p:cNvSpPr txBox="1"/>
          <p:nvPr/>
        </p:nvSpPr>
        <p:spPr>
          <a:xfrm>
            <a:off x="1808222" y="413013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962073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64856"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45360F-B7E4-83C3-EBC5-94928B967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058" y="834795"/>
            <a:ext cx="4027990" cy="3172838"/>
          </a:xfrm>
          <a:prstGeom prst="rect">
            <a:avLst/>
          </a:prstGeom>
          <a:noFill/>
          <a:ln>
            <a:noFill/>
          </a:ln>
        </p:spPr>
      </p:pic>
      <p:sp>
        <p:nvSpPr>
          <p:cNvPr id="2" name="TextBox 1">
            <a:extLst>
              <a:ext uri="{FF2B5EF4-FFF2-40B4-BE49-F238E27FC236}">
                <a16:creationId xmlns:a16="http://schemas.microsoft.com/office/drawing/2014/main" id="{B2B08AAC-4823-7615-1718-690E179DA915}"/>
              </a:ext>
            </a:extLst>
          </p:cNvPr>
          <p:cNvSpPr txBox="1"/>
          <p:nvPr/>
        </p:nvSpPr>
        <p:spPr>
          <a:xfrm>
            <a:off x="1646076" y="4000928"/>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38535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450424-8BF8-5C4B-B443-C3CC93F9F72A}"/>
              </a:ext>
            </a:extLst>
          </p:cNvPr>
          <p:cNvSpPr txBox="1"/>
          <p:nvPr/>
        </p:nvSpPr>
        <p:spPr>
          <a:xfrm>
            <a:off x="4957965" y="815499"/>
            <a:ext cx="3875484" cy="1600438"/>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pic>
        <p:nvPicPr>
          <p:cNvPr id="3" name="Picture 2">
            <a:extLst>
              <a:ext uri="{FF2B5EF4-FFF2-40B4-BE49-F238E27FC236}">
                <a16:creationId xmlns:a16="http://schemas.microsoft.com/office/drawing/2014/main" id="{FE35FA6F-7233-D81E-9437-A8D3B25C6E24}"/>
              </a:ext>
            </a:extLst>
          </p:cNvPr>
          <p:cNvPicPr>
            <a:picLocks noChangeAspect="1"/>
          </p:cNvPicPr>
          <p:nvPr/>
        </p:nvPicPr>
        <p:blipFill>
          <a:blip r:embed="rId3"/>
          <a:stretch>
            <a:fillRect/>
          </a:stretch>
        </p:blipFill>
        <p:spPr>
          <a:xfrm>
            <a:off x="218870" y="722168"/>
            <a:ext cx="4353130" cy="3512502"/>
          </a:xfrm>
          <a:prstGeom prst="rect">
            <a:avLst/>
          </a:prstGeom>
        </p:spPr>
      </p:pic>
      <p:sp>
        <p:nvSpPr>
          <p:cNvPr id="2" name="TextBox 1">
            <a:extLst>
              <a:ext uri="{FF2B5EF4-FFF2-40B4-BE49-F238E27FC236}">
                <a16:creationId xmlns:a16="http://schemas.microsoft.com/office/drawing/2014/main" id="{43550CD8-1ADD-F181-FC01-F21B1E1F1EFF}"/>
              </a:ext>
            </a:extLst>
          </p:cNvPr>
          <p:cNvSpPr txBox="1"/>
          <p:nvPr/>
        </p:nvSpPr>
        <p:spPr>
          <a:xfrm>
            <a:off x="2026464" y="4176860"/>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152547" y="840099"/>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25269E-4237-EDE1-98D1-C9BB287B00EC}"/>
              </a:ext>
            </a:extLst>
          </p:cNvPr>
          <p:cNvSpPr txBox="1"/>
          <p:nvPr/>
        </p:nvSpPr>
        <p:spPr>
          <a:xfrm>
            <a:off x="1954125" y="3995624"/>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29844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205949" y="623118"/>
            <a:ext cx="4608830" cy="3629977"/>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AC284426-EBA3-2DB5-8416-9758439E30A4}"/>
              </a:ext>
            </a:extLst>
          </p:cNvPr>
          <p:cNvSpPr txBox="1"/>
          <p:nvPr/>
        </p:nvSpPr>
        <p:spPr>
          <a:xfrm>
            <a:off x="2025387" y="421260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200318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54025" y="783109"/>
            <a:ext cx="4894212" cy="3430166"/>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
        <p:nvSpPr>
          <p:cNvPr id="3" name="TextBox 2">
            <a:extLst>
              <a:ext uri="{FF2B5EF4-FFF2-40B4-BE49-F238E27FC236}">
                <a16:creationId xmlns:a16="http://schemas.microsoft.com/office/drawing/2014/main" id="{4F2E735A-7C4C-FC23-88DE-7AD48F14A632}"/>
              </a:ext>
            </a:extLst>
          </p:cNvPr>
          <p:cNvSpPr txBox="1"/>
          <p:nvPr/>
        </p:nvSpPr>
        <p:spPr>
          <a:xfrm>
            <a:off x="2216154" y="420650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6" y="820525"/>
            <a:ext cx="4630261" cy="3245697"/>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
        <p:nvSpPr>
          <p:cNvPr id="3" name="TextBox 2">
            <a:extLst>
              <a:ext uri="{FF2B5EF4-FFF2-40B4-BE49-F238E27FC236}">
                <a16:creationId xmlns:a16="http://schemas.microsoft.com/office/drawing/2014/main" id="{B9555373-401B-27AD-54FE-620BDB7859F4}"/>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135024"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4919179"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3136EDC-92A5-426A-14E0-727B2263F448}"/>
              </a:ext>
            </a:extLst>
          </p:cNvPr>
          <p:cNvSpPr txBox="1"/>
          <p:nvPr/>
        </p:nvSpPr>
        <p:spPr>
          <a:xfrm>
            <a:off x="2026464" y="40101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2884524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45513" y="825602"/>
            <a:ext cx="4089797" cy="1459951"/>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C5779C7-1086-3F40-D159-0D154BBC55FD}"/>
              </a:ext>
            </a:extLst>
          </p:cNvPr>
          <p:cNvPicPr>
            <a:picLocks noChangeAspect="1"/>
          </p:cNvPicPr>
          <p:nvPr/>
        </p:nvPicPr>
        <p:blipFill>
          <a:blip r:embed="rId2"/>
          <a:stretch>
            <a:fillRect/>
          </a:stretch>
        </p:blipFill>
        <p:spPr>
          <a:xfrm>
            <a:off x="132514" y="825602"/>
            <a:ext cx="4265975" cy="3415616"/>
          </a:xfrm>
          <a:prstGeom prst="rect">
            <a:avLst/>
          </a:prstGeom>
        </p:spPr>
      </p:pic>
      <p:sp>
        <p:nvSpPr>
          <p:cNvPr id="2" name="TextBox 1">
            <a:extLst>
              <a:ext uri="{FF2B5EF4-FFF2-40B4-BE49-F238E27FC236}">
                <a16:creationId xmlns:a16="http://schemas.microsoft.com/office/drawing/2014/main" id="{2A5EEEEA-0431-A746-2609-FD4431A50F15}"/>
              </a:ext>
            </a:extLst>
          </p:cNvPr>
          <p:cNvSpPr txBox="1"/>
          <p:nvPr/>
        </p:nvSpPr>
        <p:spPr>
          <a:xfrm>
            <a:off x="1780524"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239990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69531" y="825602"/>
            <a:ext cx="4089797" cy="1233543"/>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This Profile screen represents the details for the Manager which shows the Name, EID, Role, Designation, Salary, Hours Attended, Bonus and Sick days leave/ Vacation days leave. The user is also able to change its password through this screen</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92CB734-80BC-D537-E4FC-73365BA83F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796" y="825602"/>
            <a:ext cx="4167204" cy="3380873"/>
          </a:xfrm>
          <a:prstGeom prst="rect">
            <a:avLst/>
          </a:prstGeom>
          <a:noFill/>
          <a:ln>
            <a:noFill/>
          </a:ln>
        </p:spPr>
      </p:pic>
      <p:sp>
        <p:nvSpPr>
          <p:cNvPr id="3" name="TextBox 2">
            <a:extLst>
              <a:ext uri="{FF2B5EF4-FFF2-40B4-BE49-F238E27FC236}">
                <a16:creationId xmlns:a16="http://schemas.microsoft.com/office/drawing/2014/main" id="{8474E74B-7F27-00B8-EC5C-1055A57FB608}"/>
              </a:ext>
            </a:extLst>
          </p:cNvPr>
          <p:cNvSpPr txBox="1"/>
          <p:nvPr/>
        </p:nvSpPr>
        <p:spPr>
          <a:xfrm>
            <a:off x="2003421"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3312030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A5ACC1-9011-D8F4-0FB5-9AFC0735429A}"/>
              </a:ext>
            </a:extLst>
          </p:cNvPr>
          <p:cNvSpPr txBox="1"/>
          <p:nvPr/>
        </p:nvSpPr>
        <p:spPr>
          <a:xfrm>
            <a:off x="4572000" y="857250"/>
            <a:ext cx="4311253"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view and submit surveys created by the HR, submit complaints of various things and submit their own performance review.</a:t>
            </a:r>
            <a:endParaRPr lang="en-IN" dirty="0"/>
          </a:p>
        </p:txBody>
      </p:sp>
      <p:pic>
        <p:nvPicPr>
          <p:cNvPr id="3" name="Picture 2">
            <a:extLst>
              <a:ext uri="{FF2B5EF4-FFF2-40B4-BE49-F238E27FC236}">
                <a16:creationId xmlns:a16="http://schemas.microsoft.com/office/drawing/2014/main" id="{AEC53B97-3BDA-A945-44EC-D733CD63AC4A}"/>
              </a:ext>
            </a:extLst>
          </p:cNvPr>
          <p:cNvPicPr>
            <a:picLocks noChangeAspect="1"/>
          </p:cNvPicPr>
          <p:nvPr/>
        </p:nvPicPr>
        <p:blipFill>
          <a:blip r:embed="rId2"/>
          <a:stretch>
            <a:fillRect/>
          </a:stretch>
        </p:blipFill>
        <p:spPr>
          <a:xfrm>
            <a:off x="160996" y="857250"/>
            <a:ext cx="4164819" cy="3364248"/>
          </a:xfrm>
          <a:prstGeom prst="rect">
            <a:avLst/>
          </a:prstGeom>
        </p:spPr>
      </p:pic>
      <p:sp>
        <p:nvSpPr>
          <p:cNvPr id="2" name="TextBox 1">
            <a:extLst>
              <a:ext uri="{FF2B5EF4-FFF2-40B4-BE49-F238E27FC236}">
                <a16:creationId xmlns:a16="http://schemas.microsoft.com/office/drawing/2014/main" id="{276BC224-9DBD-861C-87E0-155FAD8522AE}"/>
              </a:ext>
            </a:extLst>
          </p:cNvPr>
          <p:cNvSpPr txBox="1"/>
          <p:nvPr/>
        </p:nvSpPr>
        <p:spPr>
          <a:xfrm>
            <a:off x="1820535" y="421906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
        <p:nvSpPr>
          <p:cNvPr id="3" name="TextBox 2">
            <a:extLst>
              <a:ext uri="{FF2B5EF4-FFF2-40B4-BE49-F238E27FC236}">
                <a16:creationId xmlns:a16="http://schemas.microsoft.com/office/drawing/2014/main" id="{5C76F5CA-D74B-FDE8-3363-53C09504FB18}"/>
              </a:ext>
            </a:extLst>
          </p:cNvPr>
          <p:cNvSpPr txBox="1"/>
          <p:nvPr/>
        </p:nvSpPr>
        <p:spPr>
          <a:xfrm>
            <a:off x="1912174" y="406479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A79031-28AB-61A5-A0DE-D85CCF5AC1F2}"/>
              </a:ext>
            </a:extLst>
          </p:cNvPr>
          <p:cNvSpPr txBox="1"/>
          <p:nvPr/>
        </p:nvSpPr>
        <p:spPr>
          <a:xfrm>
            <a:off x="2036211" y="408908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144588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275518" y="808866"/>
            <a:ext cx="4781818" cy="3351935"/>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
        <p:nvSpPr>
          <p:cNvPr id="3" name="TextBox 2">
            <a:extLst>
              <a:ext uri="{FF2B5EF4-FFF2-40B4-BE49-F238E27FC236}">
                <a16:creationId xmlns:a16="http://schemas.microsoft.com/office/drawing/2014/main" id="{D45CB7A7-AB54-5C14-FCE2-602D3AFEDF3E}"/>
              </a:ext>
            </a:extLst>
          </p:cNvPr>
          <p:cNvSpPr txBox="1"/>
          <p:nvPr/>
        </p:nvSpPr>
        <p:spPr>
          <a:xfrm>
            <a:off x="2181450" y="416080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787424" cy="3355864"/>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AC22F6F-496C-D742-CFA2-AC05C4FE3A1C}"/>
              </a:ext>
            </a:extLst>
          </p:cNvPr>
          <p:cNvSpPr txBox="1"/>
          <p:nvPr/>
        </p:nvSpPr>
        <p:spPr>
          <a:xfrm>
            <a:off x="2057643" y="41578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334936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332292" y="766124"/>
            <a:ext cx="4900890" cy="3435401"/>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BD2B585-F92D-6D99-D0E7-513DE6F3838F}"/>
              </a:ext>
            </a:extLst>
          </p:cNvPr>
          <p:cNvSpPr txBox="1"/>
          <p:nvPr/>
        </p:nvSpPr>
        <p:spPr>
          <a:xfrm>
            <a:off x="2297760" y="418977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115032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1169551"/>
          </a:xfrm>
          <a:prstGeom prst="rect">
            <a:avLst/>
          </a:prstGeom>
          <a:noFill/>
        </p:spPr>
        <p:txBody>
          <a:bodyPr wrap="square">
            <a:spAutoFit/>
          </a:bodyPr>
          <a:lstStyle/>
          <a:p>
            <a:pPr algn="just"/>
            <a:r>
              <a:rPr lang="en-IN"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 It also gives user the access to changer </a:t>
            </a:r>
            <a:r>
              <a:rPr lang="en-IN" sz="1400" dirty="0">
                <a:effectLst/>
                <a:latin typeface="Times New Roman" panose="02020603050405020304" pitchFamily="18" charset="0"/>
                <a:ea typeface="Calibri" panose="020F0502020204030204" pitchFamily="34" charset="0"/>
              </a:rPr>
              <a:t>password</a:t>
            </a:r>
            <a:endParaRPr lang="en-IN" dirty="0"/>
          </a:p>
        </p:txBody>
      </p:sp>
      <p:pic>
        <p:nvPicPr>
          <p:cNvPr id="3" name="Picture 2">
            <a:extLst>
              <a:ext uri="{FF2B5EF4-FFF2-40B4-BE49-F238E27FC236}">
                <a16:creationId xmlns:a16="http://schemas.microsoft.com/office/drawing/2014/main" id="{2EB8AD74-75F0-61EC-88E4-34718AA57B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07" y="855631"/>
            <a:ext cx="4238482" cy="3432237"/>
          </a:xfrm>
          <a:prstGeom prst="rect">
            <a:avLst/>
          </a:prstGeom>
          <a:noFill/>
          <a:ln>
            <a:noFill/>
          </a:ln>
        </p:spPr>
      </p:pic>
      <p:sp>
        <p:nvSpPr>
          <p:cNvPr id="2" name="TextBox 1">
            <a:extLst>
              <a:ext uri="{FF2B5EF4-FFF2-40B4-BE49-F238E27FC236}">
                <a16:creationId xmlns:a16="http://schemas.microsoft.com/office/drawing/2014/main" id="{57F9CDC6-7BAD-0276-0A19-E426B8DD57FC}"/>
              </a:ext>
            </a:extLst>
          </p:cNvPr>
          <p:cNvSpPr txBox="1"/>
          <p:nvPr/>
        </p:nvSpPr>
        <p:spPr>
          <a:xfrm>
            <a:off x="2277271" y="42147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313230" y="1538062"/>
            <a:ext cx="4780310" cy="1600438"/>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dirty="0">
                <a:latin typeface="Times New Roman" panose="02020603050405020304" pitchFamily="18" charset="0"/>
                <a:ea typeface="Times New Roman"/>
                <a:cs typeface="Times New Roman" panose="02020603050405020304" pitchFamily="18" charset="0"/>
                <a:sym typeface="Times New Roman"/>
              </a:rPr>
            </a:br>
            <a:endParaRPr lang="en-US" dirty="0">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A2F15C16-C39A-A978-9B34-DDBB56ABDFB5}"/>
              </a:ext>
            </a:extLst>
          </p:cNvPr>
          <p:cNvPicPr>
            <a:picLocks noChangeAspect="1"/>
          </p:cNvPicPr>
          <p:nvPr/>
        </p:nvPicPr>
        <p:blipFill rotWithShape="1">
          <a:blip r:embed="rId3"/>
          <a:srcRect l="23491" t="12541" r="15198"/>
          <a:stretch/>
        </p:blipFill>
        <p:spPr>
          <a:xfrm>
            <a:off x="50460" y="1538062"/>
            <a:ext cx="4064340" cy="2015591"/>
          </a:xfrm>
          <a:prstGeom prst="rect">
            <a:avLst/>
          </a:prstGeom>
        </p:spPr>
      </p:pic>
      <p:sp>
        <p:nvSpPr>
          <p:cNvPr id="2" name="TextBox 1">
            <a:extLst>
              <a:ext uri="{FF2B5EF4-FFF2-40B4-BE49-F238E27FC236}">
                <a16:creationId xmlns:a16="http://schemas.microsoft.com/office/drawing/2014/main" id="{22852A16-91FE-1C2E-544E-B3B5DF0C4579}"/>
              </a:ext>
            </a:extLst>
          </p:cNvPr>
          <p:cNvSpPr txBox="1"/>
          <p:nvPr/>
        </p:nvSpPr>
        <p:spPr>
          <a:xfrm>
            <a:off x="1597653" y="3553653"/>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1382171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277276" y="933394"/>
            <a:ext cx="4783597" cy="1423467"/>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For the HR role, it can retrieve different categories of data from both em</a:t>
            </a:r>
            <a:r>
              <a:rPr lang="en-US" dirty="0">
                <a:latin typeface="Times New Roman" panose="02020603050405020304" pitchFamily="18" charset="0"/>
                <a:cs typeface="Times New Roman" panose="02020603050405020304" pitchFamily="18" charset="0"/>
              </a:rPr>
              <a:t>ployee and manager. This role can also receive more details on a particular employee. Additionally this role is able to receive complains, bonus requests, approval resignation, Survey feedback etc. This is the highest role after admin in Hierarchy.</a:t>
            </a:r>
            <a:endParaRPr lang="en-US" b="0" i="0" dirty="0">
              <a:effectLst/>
              <a:latin typeface="Times New Roman" panose="02020603050405020304" pitchFamily="18" charset="0"/>
              <a:cs typeface="Times New Roman" panose="02020603050405020304" pitchFamily="18" charset="0"/>
            </a:endParaRPr>
          </a:p>
          <a:p>
            <a:pPr marL="96520" lvl="0" rtl="0">
              <a:lnSpc>
                <a:spcPct val="100000"/>
              </a:lnSpc>
              <a:spcBef>
                <a:spcPts val="320"/>
              </a:spcBef>
              <a:spcAft>
                <a:spcPts val="0"/>
              </a:spcAft>
              <a:buSzPts val="1520"/>
            </a:pPr>
            <a:endParaRPr lang="en-US"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62130B5-89FA-B6D9-A9D3-62C26366BD9E}"/>
              </a:ext>
            </a:extLst>
          </p:cNvPr>
          <p:cNvPicPr>
            <a:picLocks noChangeAspect="1"/>
          </p:cNvPicPr>
          <p:nvPr/>
        </p:nvPicPr>
        <p:blipFill rotWithShape="1">
          <a:blip r:embed="rId3"/>
          <a:srcRect l="24380" t="33582" r="16612" b="6186"/>
          <a:stretch/>
        </p:blipFill>
        <p:spPr>
          <a:xfrm>
            <a:off x="0" y="993956"/>
            <a:ext cx="4277276" cy="2138638"/>
          </a:xfrm>
          <a:prstGeom prst="rect">
            <a:avLst/>
          </a:prstGeom>
        </p:spPr>
      </p:pic>
      <p:sp>
        <p:nvSpPr>
          <p:cNvPr id="2" name="TextBox 1">
            <a:extLst>
              <a:ext uri="{FF2B5EF4-FFF2-40B4-BE49-F238E27FC236}">
                <a16:creationId xmlns:a16="http://schemas.microsoft.com/office/drawing/2014/main" id="{405E2EFD-1D27-B8A9-A1C0-169F08F9E169}"/>
              </a:ext>
            </a:extLst>
          </p:cNvPr>
          <p:cNvSpPr txBox="1"/>
          <p:nvPr/>
        </p:nvSpPr>
        <p:spPr>
          <a:xfrm>
            <a:off x="1653661" y="31325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33411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0" y="1167618"/>
            <a:ext cx="9143999"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pic>
        <p:nvPicPr>
          <p:cNvPr id="4" name="Picture 3">
            <a:extLst>
              <a:ext uri="{FF2B5EF4-FFF2-40B4-BE49-F238E27FC236}">
                <a16:creationId xmlns:a16="http://schemas.microsoft.com/office/drawing/2014/main" id="{C895FB09-A79F-4662-D56A-2ECAC5CD7BD3}"/>
              </a:ext>
            </a:extLst>
          </p:cNvPr>
          <p:cNvPicPr>
            <a:picLocks noChangeAspect="1"/>
          </p:cNvPicPr>
          <p:nvPr/>
        </p:nvPicPr>
        <p:blipFill rotWithShape="1">
          <a:blip r:embed="rId3"/>
          <a:srcRect l="24628" t="23962" r="27190" b="27359"/>
          <a:stretch/>
        </p:blipFill>
        <p:spPr>
          <a:xfrm>
            <a:off x="0" y="993956"/>
            <a:ext cx="4405747" cy="2138639"/>
          </a:xfrm>
          <a:prstGeom prst="rect">
            <a:avLst/>
          </a:prstGeom>
        </p:spPr>
      </p:pic>
      <p:sp>
        <p:nvSpPr>
          <p:cNvPr id="2" name="TextBox 1">
            <a:extLst>
              <a:ext uri="{FF2B5EF4-FFF2-40B4-BE49-F238E27FC236}">
                <a16:creationId xmlns:a16="http://schemas.microsoft.com/office/drawing/2014/main" id="{28546AFB-F162-F489-66F1-4412F57BFE4D}"/>
              </a:ext>
            </a:extLst>
          </p:cNvPr>
          <p:cNvSpPr txBox="1"/>
          <p:nvPr/>
        </p:nvSpPr>
        <p:spPr>
          <a:xfrm>
            <a:off x="1717896" y="3132595"/>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1024740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815882"/>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latin typeface="Times New Roman"/>
                <a:ea typeface="Times New Roman"/>
                <a:cs typeface="Times New Roman"/>
                <a:sym typeface="Times New Roman"/>
              </a:rPr>
              <a:t>An Employee role is the only role which sends data first. It is updated as soon as the user logs in. This way the user is always updated with the latest change in the database. Also the Employee is capable of sending data in the form of Vacation leaves, Survey, Bonus request, Complains or etc. This is then received by Manager or HR in the respective case. And when this data is received and updated by the HR it’s then send back to the Employee.</a:t>
            </a:r>
          </a:p>
        </p:txBody>
      </p:sp>
      <p:grpSp>
        <p:nvGrpSpPr>
          <p:cNvPr id="7" name="Group 6">
            <a:extLst>
              <a:ext uri="{FF2B5EF4-FFF2-40B4-BE49-F238E27FC236}">
                <a16:creationId xmlns:a16="http://schemas.microsoft.com/office/drawing/2014/main" id="{70936DEB-2352-9A3D-1881-3308084F3C92}"/>
              </a:ext>
            </a:extLst>
          </p:cNvPr>
          <p:cNvGrpSpPr/>
          <p:nvPr/>
        </p:nvGrpSpPr>
        <p:grpSpPr>
          <a:xfrm>
            <a:off x="-1" y="993956"/>
            <a:ext cx="4615395" cy="2128806"/>
            <a:chOff x="-1" y="993956"/>
            <a:chExt cx="4615395" cy="2128806"/>
          </a:xfrm>
        </p:grpSpPr>
        <p:pic>
          <p:nvPicPr>
            <p:cNvPr id="3" name="Picture 2">
              <a:extLst>
                <a:ext uri="{FF2B5EF4-FFF2-40B4-BE49-F238E27FC236}">
                  <a16:creationId xmlns:a16="http://schemas.microsoft.com/office/drawing/2014/main" id="{1E9D94EC-EE84-BEBF-ED53-9A158657F668}"/>
                </a:ext>
              </a:extLst>
            </p:cNvPr>
            <p:cNvPicPr>
              <a:picLocks noChangeAspect="1"/>
            </p:cNvPicPr>
            <p:nvPr/>
          </p:nvPicPr>
          <p:blipFill rotWithShape="1">
            <a:blip r:embed="rId3"/>
            <a:srcRect l="24906" t="23492" r="2076" b="5952"/>
            <a:stretch/>
          </p:blipFill>
          <p:spPr>
            <a:xfrm>
              <a:off x="-1" y="993956"/>
              <a:ext cx="4615395" cy="2128806"/>
            </a:xfrm>
            <a:prstGeom prst="rect">
              <a:avLst/>
            </a:prstGeom>
          </p:spPr>
        </p:pic>
        <p:pic>
          <p:nvPicPr>
            <p:cNvPr id="6" name="Picture 5">
              <a:extLst>
                <a:ext uri="{FF2B5EF4-FFF2-40B4-BE49-F238E27FC236}">
                  <a16:creationId xmlns:a16="http://schemas.microsoft.com/office/drawing/2014/main" id="{C918EDEE-3F94-FDFC-A493-B4F3843E7A6A}"/>
                </a:ext>
              </a:extLst>
            </p:cNvPr>
            <p:cNvPicPr>
              <a:picLocks noChangeAspect="1"/>
            </p:cNvPicPr>
            <p:nvPr/>
          </p:nvPicPr>
          <p:blipFill rotWithShape="1">
            <a:blip r:embed="rId4"/>
            <a:srcRect l="24963" t="33024" r="33207" b="7843"/>
            <a:stretch/>
          </p:blipFill>
          <p:spPr>
            <a:xfrm>
              <a:off x="35560" y="1481950"/>
              <a:ext cx="2391336" cy="1600438"/>
            </a:xfrm>
            <a:prstGeom prst="rect">
              <a:avLst/>
            </a:prstGeom>
          </p:spPr>
        </p:pic>
      </p:grpSp>
      <p:sp>
        <p:nvSpPr>
          <p:cNvPr id="2" name="TextBox 1">
            <a:extLst>
              <a:ext uri="{FF2B5EF4-FFF2-40B4-BE49-F238E27FC236}">
                <a16:creationId xmlns:a16="http://schemas.microsoft.com/office/drawing/2014/main" id="{7A8871E7-8BA4-15F4-72E7-2ACBD5122C10}"/>
              </a:ext>
            </a:extLst>
          </p:cNvPr>
          <p:cNvSpPr txBox="1"/>
          <p:nvPr/>
        </p:nvSpPr>
        <p:spPr>
          <a:xfrm>
            <a:off x="1822719" y="312276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35</a:t>
            </a:r>
            <a:endParaRPr lang="en-IN" dirty="0"/>
          </a:p>
        </p:txBody>
      </p:sp>
    </p:spTree>
    <p:extLst>
      <p:ext uri="{BB962C8B-B14F-4D97-AF65-F5344CB8AC3E}">
        <p14:creationId xmlns:p14="http://schemas.microsoft.com/office/powerpoint/2010/main" val="613496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grpSp>
        <p:nvGrpSpPr>
          <p:cNvPr id="7" name="Group 6">
            <a:extLst>
              <a:ext uri="{FF2B5EF4-FFF2-40B4-BE49-F238E27FC236}">
                <a16:creationId xmlns:a16="http://schemas.microsoft.com/office/drawing/2014/main" id="{65B09186-D5FB-5C8E-0EF5-AB69AF01EF3F}"/>
              </a:ext>
            </a:extLst>
          </p:cNvPr>
          <p:cNvGrpSpPr/>
          <p:nvPr/>
        </p:nvGrpSpPr>
        <p:grpSpPr>
          <a:xfrm>
            <a:off x="0" y="993956"/>
            <a:ext cx="4488873" cy="2013941"/>
            <a:chOff x="0" y="993956"/>
            <a:chExt cx="4488873" cy="2013941"/>
          </a:xfrm>
        </p:grpSpPr>
        <p:pic>
          <p:nvPicPr>
            <p:cNvPr id="3" name="Picture 2">
              <a:extLst>
                <a:ext uri="{FF2B5EF4-FFF2-40B4-BE49-F238E27FC236}">
                  <a16:creationId xmlns:a16="http://schemas.microsoft.com/office/drawing/2014/main" id="{1CE7828C-A246-77FE-E872-D6CBCE568CD0}"/>
                </a:ext>
              </a:extLst>
            </p:cNvPr>
            <p:cNvPicPr>
              <a:picLocks noChangeAspect="1"/>
            </p:cNvPicPr>
            <p:nvPr/>
          </p:nvPicPr>
          <p:blipFill rotWithShape="1">
            <a:blip r:embed="rId3"/>
            <a:srcRect l="24434" t="25813" r="2925" b="7654"/>
            <a:stretch/>
          </p:blipFill>
          <p:spPr>
            <a:xfrm>
              <a:off x="0" y="993956"/>
              <a:ext cx="4488873" cy="2013940"/>
            </a:xfrm>
            <a:prstGeom prst="rect">
              <a:avLst/>
            </a:prstGeom>
          </p:spPr>
        </p:pic>
        <p:pic>
          <p:nvPicPr>
            <p:cNvPr id="6" name="Picture 5">
              <a:extLst>
                <a:ext uri="{FF2B5EF4-FFF2-40B4-BE49-F238E27FC236}">
                  <a16:creationId xmlns:a16="http://schemas.microsoft.com/office/drawing/2014/main" id="{1E225B78-E49D-F7FE-736B-21A30F472CE9}"/>
                </a:ext>
              </a:extLst>
            </p:cNvPr>
            <p:cNvPicPr>
              <a:picLocks noChangeAspect="1"/>
            </p:cNvPicPr>
            <p:nvPr/>
          </p:nvPicPr>
          <p:blipFill rotWithShape="1">
            <a:blip r:embed="rId4"/>
            <a:srcRect l="25600" t="36004" r="32334" b="13839"/>
            <a:stretch/>
          </p:blipFill>
          <p:spPr>
            <a:xfrm>
              <a:off x="33020" y="1354085"/>
              <a:ext cx="2626360" cy="1653812"/>
            </a:xfrm>
            <a:prstGeom prst="rect">
              <a:avLst/>
            </a:prstGeom>
          </p:spPr>
        </p:pic>
      </p:grpSp>
      <p:sp>
        <p:nvSpPr>
          <p:cNvPr id="2" name="TextBox 1">
            <a:extLst>
              <a:ext uri="{FF2B5EF4-FFF2-40B4-BE49-F238E27FC236}">
                <a16:creationId xmlns:a16="http://schemas.microsoft.com/office/drawing/2014/main" id="{20B86447-5B78-D936-F0F8-F0AFCE71508C}"/>
              </a:ext>
            </a:extLst>
          </p:cNvPr>
          <p:cNvSpPr txBox="1"/>
          <p:nvPr/>
        </p:nvSpPr>
        <p:spPr>
          <a:xfrm>
            <a:off x="1759459" y="2966921"/>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36</a:t>
            </a:r>
            <a:endParaRPr lang="en-IN" dirty="0"/>
          </a:p>
        </p:txBody>
      </p:sp>
    </p:spTree>
    <p:extLst>
      <p:ext uri="{BB962C8B-B14F-4D97-AF65-F5344CB8AC3E}">
        <p14:creationId xmlns:p14="http://schemas.microsoft.com/office/powerpoint/2010/main" val="25511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0" y="836990"/>
            <a:ext cx="9144000" cy="3108543"/>
          </a:xfrm>
          <a:prstGeom prst="rect">
            <a:avLst/>
          </a:prstGeom>
          <a:noFill/>
        </p:spPr>
        <p:txBody>
          <a:bodyPr wrap="square" rtlCol="0">
            <a:spAutoFit/>
          </a:bodyPr>
          <a:lstStyle/>
          <a:p>
            <a:pPr lvl="1" algn="just">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3"/>
              </a:rPr>
              <a:t>https://github.com/ChampionSamay1644/Sem_4_Mini_Project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57239" y="1235849"/>
            <a:ext cx="9144000" cy="3108543"/>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5</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latin typeface="Times New Roman" panose="02020603050405020304" pitchFamily="18" charset="0"/>
                <a:ea typeface="Calibri"/>
                <a:cs typeface="Times New Roman" panose="02020603050405020304" pitchFamily="18" charset="0"/>
                <a:sym typeface="Calibri"/>
              </a:rPr>
              <a:t>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3654</Words>
  <Application>Microsoft Office PowerPoint</Application>
  <PresentationFormat>On-screen Show (16:9)</PresentationFormat>
  <Paragraphs>314</Paragraphs>
  <Slides>55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Noto Sans Symbols</vt:lpstr>
      <vt:lpstr>Arial</vt:lpstr>
      <vt:lpstr>Calibri</vt:lpstr>
      <vt:lpstr>Constantia</vt:lpstr>
      <vt:lpstr>Times New Roman</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69</cp:revision>
  <dcterms:modified xsi:type="dcterms:W3CDTF">2024-04-18T18:08:06Z</dcterms:modified>
</cp:coreProperties>
</file>